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65" r:id="rId2"/>
    <p:sldId id="310" r:id="rId3"/>
    <p:sldId id="320" r:id="rId4"/>
    <p:sldId id="321" r:id="rId5"/>
    <p:sldId id="322" r:id="rId6"/>
    <p:sldId id="323" r:id="rId7"/>
    <p:sldId id="324" r:id="rId8"/>
    <p:sldId id="325" r:id="rId9"/>
    <p:sldId id="327" r:id="rId10"/>
    <p:sldId id="328" r:id="rId11"/>
    <p:sldId id="329" r:id="rId12"/>
    <p:sldId id="330" r:id="rId13"/>
    <p:sldId id="332" r:id="rId14"/>
    <p:sldId id="333" r:id="rId15"/>
    <p:sldId id="334" r:id="rId16"/>
    <p:sldId id="331" r:id="rId17"/>
    <p:sldId id="343" r:id="rId18"/>
    <p:sldId id="335" r:id="rId19"/>
    <p:sldId id="337" r:id="rId20"/>
    <p:sldId id="336" r:id="rId21"/>
    <p:sldId id="338" r:id="rId22"/>
    <p:sldId id="339" r:id="rId23"/>
    <p:sldId id="340" r:id="rId24"/>
    <p:sldId id="341" r:id="rId25"/>
    <p:sldId id="342" r:id="rId26"/>
  </p:sldIdLst>
  <p:sldSz cx="12188825" cy="6858000"/>
  <p:notesSz cx="6858000" cy="9144000"/>
  <p:custDataLst>
    <p:tags r:id="rId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29" autoAdjust="0"/>
  </p:normalViewPr>
  <p:slideViewPr>
    <p:cSldViewPr showGuides="1">
      <p:cViewPr varScale="1">
        <p:scale>
          <a:sx n="88" d="100"/>
          <a:sy n="88" d="100"/>
        </p:scale>
        <p:origin x="77" y="154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3/28/2018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3/28/2018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3/28/2018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3/28/2018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3/28/2018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3/28/2018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3/28/2018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3/28/2018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3/28/2018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3/28/2018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3/28/2018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3/28/2018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3/28/2018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adowandy.net/2015/05/docker-a-highly-portable-and-lightweight-software-container.htm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lab.howie.tw/2014/08/docker-docker-lxc-hypervisor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wnload.docker.com/linux/ubuntu/dists/" TargetMode="External"/><Relationship Id="rId2" Type="http://schemas.openxmlformats.org/officeDocument/2006/relationships/hyperlink" Target="https://download.docker.com/linux/ubuntu%20/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itiblog.com/blog/tag/raspberry-pi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Club-K_MAKS-2011_02.jpg" TargetMode="External"/><Relationship Id="rId3" Type="http://schemas.openxmlformats.org/officeDocument/2006/relationships/hyperlink" Target="http://www.stonyarc.com/azure-container-service/" TargetMode="External"/><Relationship Id="rId7" Type="http://schemas.openxmlformats.org/officeDocument/2006/relationships/hyperlink" Target="https://commons.wikimedia.org/wiki/File:Maersk_shipping_container.jpe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hyperlink" Target="https://de.wikipedia.org/wiki/ISO-Container" TargetMode="External"/><Relationship Id="rId4" Type="http://schemas.openxmlformats.org/officeDocument/2006/relationships/image" Target="../media/image8.jpg"/><Relationship Id="rId9" Type="http://schemas.openxmlformats.org/officeDocument/2006/relationships/hyperlink" Target="https://creativecommons.org/licenses/by-sa/3.0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://www.stonyarc.com/azure-container-service/" TargetMode="External"/><Relationship Id="rId7" Type="http://schemas.openxmlformats.org/officeDocument/2006/relationships/hyperlink" Target="http://www.norbertogallego.com/de-docker-se-hablara-mucho-en-2015/2014/11/25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commons.wikimedia.org/wiki/File:Club-K_MAKS-2011_02.jpg" TargetMode="External"/><Relationship Id="rId9" Type="http://schemas.openxmlformats.org/officeDocument/2006/relationships/hyperlink" Target="https://zetawiki.com/wiki/%EB%8F%84%EC%BB%A4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27012" y="2743200"/>
            <a:ext cx="9220198" cy="2895600"/>
          </a:xfrm>
        </p:spPr>
        <p:txBody>
          <a:bodyPr/>
          <a:lstStyle/>
          <a:p>
            <a:r>
              <a:rPr lang="en-US" dirty="0"/>
              <a:t>Introduction to a Docker</a:t>
            </a:r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BAAC996-1F82-4523-B4A8-790F0B1AFA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797482" y="-76200"/>
            <a:ext cx="461211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1DB2581-128A-41E8-A521-2F87B1D92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1412" y="1533525"/>
            <a:ext cx="9610725" cy="5019675"/>
          </a:xfrm>
          <a:prstGeom prst="rect">
            <a:avLst/>
          </a:prstGeom>
        </p:spPr>
      </p:pic>
      <p:sp>
        <p:nvSpPr>
          <p:cNvPr id="7" name="Title 12">
            <a:extLst>
              <a:ext uri="{FF2B5EF4-FFF2-40B4-BE49-F238E27FC236}">
                <a16:creationId xmlns:a16="http://schemas.microsoft.com/office/drawing/2014/main" id="{8F6D4EC8-841C-48F5-AC66-11350E1E8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4773" y="609600"/>
            <a:ext cx="5634039" cy="838200"/>
          </a:xfrm>
        </p:spPr>
        <p:txBody>
          <a:bodyPr/>
          <a:lstStyle/>
          <a:p>
            <a:r>
              <a:rPr lang="en-US" dirty="0"/>
              <a:t>Docker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260054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2">
            <a:extLst>
              <a:ext uri="{FF2B5EF4-FFF2-40B4-BE49-F238E27FC236}">
                <a16:creationId xmlns:a16="http://schemas.microsoft.com/office/drawing/2014/main" id="{8F6D4EC8-841C-48F5-AC66-11350E1E8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4773" y="609600"/>
            <a:ext cx="5634039" cy="838200"/>
          </a:xfrm>
        </p:spPr>
        <p:txBody>
          <a:bodyPr/>
          <a:lstStyle/>
          <a:p>
            <a:r>
              <a:rPr lang="en-US" dirty="0"/>
              <a:t>Docker architecture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EFA9F0-17C0-43C6-BDFC-48510F2B7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49" y="1757362"/>
            <a:ext cx="102965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2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2">
            <a:extLst>
              <a:ext uri="{FF2B5EF4-FFF2-40B4-BE49-F238E27FC236}">
                <a16:creationId xmlns:a16="http://schemas.microsoft.com/office/drawing/2014/main" id="{8F6D4EC8-841C-48F5-AC66-11350E1E8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612" y="838200"/>
            <a:ext cx="9672639" cy="1219200"/>
          </a:xfrm>
        </p:spPr>
        <p:txBody>
          <a:bodyPr>
            <a:normAutofit fontScale="90000"/>
          </a:bodyPr>
          <a:lstStyle/>
          <a:p>
            <a:r>
              <a:rPr lang="en-US" dirty="0"/>
              <a:t>Containers(LXC) aren’t new! </a:t>
            </a:r>
            <a:br>
              <a:rPr lang="en-US" dirty="0"/>
            </a:br>
            <a:r>
              <a:rPr lang="en-US" dirty="0"/>
              <a:t>Dockers just made them popular.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F19A27-9418-41BC-A3B6-5ED795F14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40753" y="2667000"/>
            <a:ext cx="7307317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6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41412" y="685800"/>
            <a:ext cx="9144001" cy="1371600"/>
          </a:xfrm>
        </p:spPr>
        <p:txBody>
          <a:bodyPr/>
          <a:lstStyle/>
          <a:p>
            <a:r>
              <a:rPr lang="en-US" dirty="0"/>
              <a:t>Namespaces: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4A91E4-5E5B-4450-BC80-C0E44C5857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41412" y="2287012"/>
            <a:ext cx="10023963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pid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namespace: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Process isolation (PID: Process ID).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net namespace: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Managing network interfaces (NET: Networking).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ipc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namespace: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Managing access to IPC resources (IPC: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InterProcess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Communication).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mnt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namespace: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Managing filesystem mount points (MNT: Mount).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uts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namespace: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Isolating kernel and version identifiers. (UTS: Unix Timesharing System).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04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41412" y="685800"/>
            <a:ext cx="9144001" cy="1371600"/>
          </a:xfrm>
        </p:spPr>
        <p:txBody>
          <a:bodyPr/>
          <a:lstStyle/>
          <a:p>
            <a:r>
              <a:rPr lang="en-US" dirty="0"/>
              <a:t>Control groups: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4A91E4-5E5B-4450-BC80-C0E44C5857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41412" y="2425512"/>
            <a:ext cx="935704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Resource limiting: groups can be set to not extend a configured memory limit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Prioritization: some groups may get larger share of CPU utilization or disk I/O throughput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Accounting: measures a group resource usage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Control: freezing groups of process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87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41412" y="685800"/>
            <a:ext cx="9144001" cy="1371600"/>
          </a:xfrm>
        </p:spPr>
        <p:txBody>
          <a:bodyPr/>
          <a:lstStyle/>
          <a:p>
            <a:r>
              <a:rPr lang="en-US" dirty="0" err="1"/>
              <a:t>UnionFS</a:t>
            </a:r>
            <a:r>
              <a:rPr lang="en-US" dirty="0"/>
              <a:t>: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4A91E4-5E5B-4450-BC80-C0E44C5857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46212" y="2505670"/>
            <a:ext cx="93726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Merging: overlay filesystem branches to merge changes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Read\Write: branches can be read-only or read-write</a:t>
            </a:r>
          </a:p>
        </p:txBody>
      </p:sp>
    </p:spTree>
    <p:extLst>
      <p:ext uri="{BB962C8B-B14F-4D97-AF65-F5344CB8AC3E}">
        <p14:creationId xmlns:p14="http://schemas.microsoft.com/office/powerpoint/2010/main" val="174314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BFB4-74ED-4A50-BCB7-0A24D23B0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049" y="103863"/>
            <a:ext cx="8235198" cy="1066800"/>
          </a:xfrm>
        </p:spPr>
        <p:txBody>
          <a:bodyPr/>
          <a:lstStyle/>
          <a:p>
            <a:pPr algn="ctr"/>
            <a:r>
              <a:rPr lang="en-US" dirty="0"/>
              <a:t>Docker Installation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D273CB-D4EE-4520-989E-BB3F3668F57E}"/>
              </a:ext>
            </a:extLst>
          </p:cNvPr>
          <p:cNvSpPr/>
          <p:nvPr/>
        </p:nvSpPr>
        <p:spPr>
          <a:xfrm>
            <a:off x="836612" y="1219200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Uninstall old versions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28E25DA-19F2-45E1-8EB5-00EE9C81B5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2" y="1559437"/>
            <a:ext cx="298030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$ apt-get remove docker docker-engine docker.io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CD7D73-9638-4933-A9D4-77CED934D41B}"/>
              </a:ext>
            </a:extLst>
          </p:cNvPr>
          <p:cNvSpPr/>
          <p:nvPr/>
        </p:nvSpPr>
        <p:spPr>
          <a:xfrm>
            <a:off x="836612" y="1812584"/>
            <a:ext cx="2281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Set up the repository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DE2840D-C5EE-4374-8859-3A588C2AD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2" y="2215166"/>
            <a:ext cx="11272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$ apt-get update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94F88C7-79A7-4FFA-BBA3-F0A1CB10C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68" y="2523182"/>
            <a:ext cx="316144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$ apt-get install \ apt-transport-https  ca-certificates  \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curl  software-properties-common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6E20488F-2C74-4A1E-BFCE-2188F9EFD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68" y="3016758"/>
            <a:ext cx="610174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$ curl -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fsSL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https://download.docker.com/linux/ubuntu/gpg | apt-key add -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C6A213E0-54DD-4082-9AF4-2FEA9FF17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3333832"/>
            <a:ext cx="201048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$ apt-key fingerprint 0EBFCD88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934017FD-DD14-4AAB-869D-F065A2F7DA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3585515"/>
            <a:ext cx="5267789" cy="4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latin typeface="Arial Unicode MS"/>
              </a:rPr>
              <a:t>$ </a:t>
            </a:r>
            <a:r>
              <a:rPr lang="en-US" altLang="en-US" sz="1000" dirty="0" err="1">
                <a:latin typeface="Arial Unicode MS"/>
              </a:rPr>
              <a:t>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udo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add-apt-repository \ "deb [arch=amd64]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hlinkClick r:id="rId2"/>
              </a:rPr>
              <a:t>https://download.docker.com/linux/ubuntu \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$(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lsb_release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-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 \ stable"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63E59-A905-4F6E-84A7-27E19B47FB90}"/>
              </a:ext>
            </a:extLst>
          </p:cNvPr>
          <p:cNvSpPr/>
          <p:nvPr/>
        </p:nvSpPr>
        <p:spPr>
          <a:xfrm>
            <a:off x="830868" y="4074279"/>
            <a:ext cx="1851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Install Docker CE</a:t>
            </a: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5F9407FC-DC48-4513-ADBD-E03EBDE9BA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4526016"/>
            <a:ext cx="11272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$ apt-get update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1FABF5C4-993F-4BBA-ABBC-D3E902A9C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4902790"/>
            <a:ext cx="166263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$ apt-get install docker-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ce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DD32D9DA-E0ED-4463-B43B-01234E982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5256479"/>
            <a:ext cx="1883849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$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sudo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docker run hello-world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7B07EB-05F4-49A7-9682-2EC8630A4B96}"/>
              </a:ext>
            </a:extLst>
          </p:cNvPr>
          <p:cNvSpPr/>
          <p:nvPr/>
        </p:nvSpPr>
        <p:spPr>
          <a:xfrm>
            <a:off x="6263906" y="1328285"/>
            <a:ext cx="2369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Install from a package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3B7329-BFA5-49DF-89E8-D8AD326ED24B}"/>
              </a:ext>
            </a:extLst>
          </p:cNvPr>
          <p:cNvSpPr/>
          <p:nvPr/>
        </p:nvSpPr>
        <p:spPr>
          <a:xfrm>
            <a:off x="6293203" y="1853843"/>
            <a:ext cx="54048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/>
              <a:t>Go to </a:t>
            </a:r>
            <a:r>
              <a:rPr lang="pl-PL" dirty="0">
                <a:hlinkClick r:id="rId3"/>
              </a:rPr>
              <a:t>https://download.docker.com/linux/ubuntu/dists/</a:t>
            </a:r>
            <a:endParaRPr lang="en-US" dirty="0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AAF3AB1C-5450-4931-9966-03A246536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9212" y="2478401"/>
            <a:ext cx="191270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$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dpkg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-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/path/to/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package.deb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EC3303B2-87FB-4D05-AEDB-8D784C6B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1831" y="2834817"/>
            <a:ext cx="1883849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$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sudo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docker run hello-world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55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7542212" y="1523999"/>
            <a:ext cx="4646613" cy="4114801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  <a:p>
            <a:r>
              <a:rPr lang="en-US" dirty="0"/>
              <a:t>Docker Compose files</a:t>
            </a:r>
          </a:p>
          <a:p>
            <a:r>
              <a:rPr lang="en-US" dirty="0"/>
              <a:t>Docker Compose CLI</a:t>
            </a:r>
          </a:p>
          <a:p>
            <a:r>
              <a:rPr lang="en-US" dirty="0"/>
              <a:t>Running Web Apps</a:t>
            </a:r>
          </a:p>
          <a:p>
            <a:r>
              <a:rPr lang="en-US" dirty="0"/>
              <a:t>Building images with Compose</a:t>
            </a:r>
          </a:p>
          <a:p>
            <a:r>
              <a:rPr lang="en-US" dirty="0"/>
              <a:t>Multi-environment Compose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7E1010-E628-48ED-9F62-B2605D0A5925}"/>
              </a:ext>
            </a:extLst>
          </p:cNvPr>
          <p:cNvSpPr txBox="1"/>
          <p:nvPr/>
        </p:nvSpPr>
        <p:spPr>
          <a:xfrm>
            <a:off x="3351212" y="2851666"/>
            <a:ext cx="2590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Manage Application with Docker Compose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C22C4C4-A044-429D-BE5F-664AFE0BC30C}"/>
              </a:ext>
            </a:extLst>
          </p:cNvPr>
          <p:cNvCxnSpPr>
            <a:cxnSpLocks/>
          </p:cNvCxnSpPr>
          <p:nvPr/>
        </p:nvCxnSpPr>
        <p:spPr>
          <a:xfrm>
            <a:off x="6018212" y="3036332"/>
            <a:ext cx="137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A7CC8DA-3F69-41B9-BB3C-90D40A26F57F}"/>
              </a:ext>
            </a:extLst>
          </p:cNvPr>
          <p:cNvCxnSpPr/>
          <p:nvPr/>
        </p:nvCxnSpPr>
        <p:spPr>
          <a:xfrm>
            <a:off x="7389812" y="1295400"/>
            <a:ext cx="0" cy="381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5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41412" y="685800"/>
            <a:ext cx="9144001" cy="1371600"/>
          </a:xfrm>
        </p:spPr>
        <p:txBody>
          <a:bodyPr/>
          <a:lstStyle/>
          <a:p>
            <a:r>
              <a:rPr lang="en-US" dirty="0"/>
              <a:t>What is Docker Compose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4A91E4-5E5B-4450-BC80-C0E44C5857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46212" y="2644170"/>
            <a:ext cx="93726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Motivation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dirty="0">
                <a:latin typeface="Arial" panose="020B0604020202020204" pitchFamily="34" charset="0"/>
              </a:rPr>
              <a:t>Parts of Compose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08E73D-412B-4DC1-B10A-5C02C8C1B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13412" y="3048000"/>
            <a:ext cx="6248400" cy="306928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9880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65212" y="457200"/>
            <a:ext cx="9144001" cy="1371600"/>
          </a:xfrm>
        </p:spPr>
        <p:txBody>
          <a:bodyPr/>
          <a:lstStyle/>
          <a:p>
            <a:r>
              <a:rPr lang="en-US" dirty="0"/>
              <a:t>How do you create this environment?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B42BD-03B9-49DF-9783-8AB71C799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12" y="2200275"/>
            <a:ext cx="9163050" cy="35909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0664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should understand what Docker is</a:t>
            </a:r>
          </a:p>
          <a:p>
            <a:r>
              <a:rPr lang="en-US" dirty="0"/>
              <a:t>You should understand how to create Docker images</a:t>
            </a:r>
          </a:p>
          <a:p>
            <a:r>
              <a:rPr lang="en-US" dirty="0"/>
              <a:t>You should understand how to map ports between Docker and the Host OS</a:t>
            </a:r>
          </a:p>
          <a:p>
            <a:r>
              <a:rPr lang="en-US" dirty="0"/>
              <a:t>You should understand the basics of Docker networking</a:t>
            </a:r>
          </a:p>
          <a:p>
            <a:r>
              <a:rPr lang="en-US" dirty="0"/>
              <a:t>You should understand how to use volumes for persistent storage</a:t>
            </a:r>
          </a:p>
          <a:p>
            <a:r>
              <a:rPr lang="en-US" dirty="0"/>
              <a:t>You should be able to tag images</a:t>
            </a: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41412" y="685800"/>
            <a:ext cx="9144001" cy="1371600"/>
          </a:xfrm>
        </p:spPr>
        <p:txBody>
          <a:bodyPr/>
          <a:lstStyle/>
          <a:p>
            <a:r>
              <a:rPr lang="en-US" dirty="0"/>
              <a:t>Create the test environment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4A91E4-5E5B-4450-BC80-C0E44C5857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3812" y="1997840"/>
            <a:ext cx="93726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$ docker network create --driver bridge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app_network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$ docker volume create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serviceB_volume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$ docker build -f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Dockerfile.serviceA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.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$ docker build -f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Dockerfile.serviceB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21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41412" y="685800"/>
            <a:ext cx="9144001" cy="1371600"/>
          </a:xfrm>
        </p:spPr>
        <p:txBody>
          <a:bodyPr/>
          <a:lstStyle/>
          <a:p>
            <a:r>
              <a:rPr lang="en-US" dirty="0"/>
              <a:t>Create the test environment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4A91E4-5E5B-4450-BC80-C0E44C5857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3812" y="2102346"/>
            <a:ext cx="937260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$ docker run -d –name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serviceA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\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--network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app_network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\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-p 8080:3000 \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serviceA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$ docker run -d --name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serviceB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\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--network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app_network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\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--mount source=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serviceB_volume,target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=/data \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serviceB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09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41412" y="685800"/>
            <a:ext cx="9144001" cy="1371600"/>
          </a:xfrm>
        </p:spPr>
        <p:txBody>
          <a:bodyPr/>
          <a:lstStyle/>
          <a:p>
            <a:r>
              <a:rPr lang="en-US" dirty="0"/>
              <a:t>Tear down the test environment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4A91E4-5E5B-4450-BC80-C0E44C5857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46212" y="2448342"/>
            <a:ext cx="93726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$ docker stop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serviceA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serviceB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$ docker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serviceA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serviceB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$ docker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rmi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serviceA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serviceB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$ docker volume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serviceB_volume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$ docker network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app_network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33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41412" y="685800"/>
            <a:ext cx="9144001" cy="1371600"/>
          </a:xfrm>
        </p:spPr>
        <p:txBody>
          <a:bodyPr/>
          <a:lstStyle/>
          <a:p>
            <a:r>
              <a:rPr lang="en-US" dirty="0"/>
              <a:t>Can we do better?</a:t>
            </a:r>
          </a:p>
        </p:txBody>
      </p:sp>
      <p:sp>
        <p:nvSpPr>
          <p:cNvPr id="6" name="Flowchart: Document 5">
            <a:extLst>
              <a:ext uri="{FF2B5EF4-FFF2-40B4-BE49-F238E27FC236}">
                <a16:creationId xmlns:a16="http://schemas.microsoft.com/office/drawing/2014/main" id="{81DA1FCE-FAB8-458F-9A6F-A74C599E2014}"/>
              </a:ext>
            </a:extLst>
          </p:cNvPr>
          <p:cNvSpPr/>
          <p:nvPr/>
        </p:nvSpPr>
        <p:spPr>
          <a:xfrm>
            <a:off x="2665412" y="2895600"/>
            <a:ext cx="2438400" cy="1447800"/>
          </a:xfrm>
          <a:prstGeom prst="flowChartDocument">
            <a:avLst/>
          </a:prstGeom>
          <a:solidFill>
            <a:schemeClr val="bg2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spin_up.sh</a:t>
            </a:r>
          </a:p>
        </p:txBody>
      </p:sp>
      <p:sp>
        <p:nvSpPr>
          <p:cNvPr id="8" name="Flowchart: Document 7">
            <a:extLst>
              <a:ext uri="{FF2B5EF4-FFF2-40B4-BE49-F238E27FC236}">
                <a16:creationId xmlns:a16="http://schemas.microsoft.com/office/drawing/2014/main" id="{5E98F380-73B3-470E-916E-4BC9AD6F6B3D}"/>
              </a:ext>
            </a:extLst>
          </p:cNvPr>
          <p:cNvSpPr/>
          <p:nvPr/>
        </p:nvSpPr>
        <p:spPr>
          <a:xfrm>
            <a:off x="6399212" y="2895600"/>
            <a:ext cx="2438400" cy="1447800"/>
          </a:xfrm>
          <a:prstGeom prst="flowChartDocument">
            <a:avLst/>
          </a:prstGeom>
          <a:solidFill>
            <a:schemeClr val="bg2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tear_down.sh</a:t>
            </a:r>
          </a:p>
        </p:txBody>
      </p:sp>
    </p:spTree>
    <p:extLst>
      <p:ext uri="{BB962C8B-B14F-4D97-AF65-F5344CB8AC3E}">
        <p14:creationId xmlns:p14="http://schemas.microsoft.com/office/powerpoint/2010/main" val="141430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41412" y="685800"/>
            <a:ext cx="9144001" cy="1371600"/>
          </a:xfrm>
        </p:spPr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92E19F9C-F292-4CCB-ABD8-3D34137062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522412" y="2247036"/>
            <a:ext cx="81534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Manage multi-container environments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ake a declarative, as opposed to an imperative, approach and let some tooling figure out the steps to create what you want. …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27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41412" y="685800"/>
            <a:ext cx="9144001" cy="1371600"/>
          </a:xfrm>
        </p:spPr>
        <p:txBody>
          <a:bodyPr/>
          <a:lstStyle/>
          <a:p>
            <a:r>
              <a:rPr lang="en-US" dirty="0"/>
              <a:t>Compose File Preview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C200A5-97C4-4EDF-87D7-F25EB4DE7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970" y="2057400"/>
            <a:ext cx="4556884" cy="404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85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7999412" y="1295400"/>
            <a:ext cx="3428999" cy="4114801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What is Docker </a:t>
            </a:r>
          </a:p>
          <a:p>
            <a:r>
              <a:rPr lang="en-US" dirty="0"/>
              <a:t>Docker architecture</a:t>
            </a:r>
          </a:p>
          <a:p>
            <a:r>
              <a:rPr lang="en-US" dirty="0"/>
              <a:t>Installation</a:t>
            </a:r>
          </a:p>
          <a:p>
            <a:r>
              <a:rPr lang="en-US" dirty="0"/>
              <a:t>Creating containers</a:t>
            </a:r>
          </a:p>
          <a:p>
            <a:r>
              <a:rPr lang="en-US" dirty="0"/>
              <a:t>Images vs containers</a:t>
            </a:r>
          </a:p>
          <a:p>
            <a:r>
              <a:rPr lang="en-US" dirty="0"/>
              <a:t>Images from the </a:t>
            </a:r>
            <a:r>
              <a:rPr lang="en-US" dirty="0" err="1"/>
              <a:t>Dockerfile</a:t>
            </a:r>
            <a:endParaRPr lang="en-US" dirty="0"/>
          </a:p>
          <a:p>
            <a:r>
              <a:rPr lang="en-US" dirty="0"/>
              <a:t>Images from Containers</a:t>
            </a:r>
          </a:p>
          <a:p>
            <a:r>
              <a:rPr lang="en-US" dirty="0"/>
              <a:t>Port mapping</a:t>
            </a:r>
          </a:p>
          <a:p>
            <a:r>
              <a:rPr lang="en-US" dirty="0"/>
              <a:t>Networking</a:t>
            </a:r>
          </a:p>
          <a:p>
            <a:r>
              <a:rPr lang="en-US" dirty="0"/>
              <a:t>Volumes</a:t>
            </a:r>
          </a:p>
          <a:p>
            <a:r>
              <a:rPr lang="en-US" dirty="0"/>
              <a:t>Tagging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7E1010-E628-48ED-9F62-B2605D0A5925}"/>
              </a:ext>
            </a:extLst>
          </p:cNvPr>
          <p:cNvSpPr txBox="1"/>
          <p:nvPr/>
        </p:nvSpPr>
        <p:spPr>
          <a:xfrm>
            <a:off x="3884616" y="2851666"/>
            <a:ext cx="2590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Introduction to Docker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C22C4C4-A044-429D-BE5F-664AFE0BC30C}"/>
              </a:ext>
            </a:extLst>
          </p:cNvPr>
          <p:cNvCxnSpPr>
            <a:cxnSpLocks/>
          </p:cNvCxnSpPr>
          <p:nvPr/>
        </p:nvCxnSpPr>
        <p:spPr>
          <a:xfrm>
            <a:off x="6475412" y="3036332"/>
            <a:ext cx="137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A7CC8DA-3F69-41B9-BB3C-90D40A26F57F}"/>
              </a:ext>
            </a:extLst>
          </p:cNvPr>
          <p:cNvCxnSpPr/>
          <p:nvPr/>
        </p:nvCxnSpPr>
        <p:spPr>
          <a:xfrm>
            <a:off x="7847012" y="1295400"/>
            <a:ext cx="0" cy="381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46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Docker?</a:t>
            </a:r>
          </a:p>
        </p:txBody>
      </p:sp>
    </p:spTree>
    <p:extLst>
      <p:ext uri="{BB962C8B-B14F-4D97-AF65-F5344CB8AC3E}">
        <p14:creationId xmlns:p14="http://schemas.microsoft.com/office/powerpoint/2010/main" val="139656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FFF4B6-B9DE-480E-B7D3-AC598793D4BD}"/>
              </a:ext>
            </a:extLst>
          </p:cNvPr>
          <p:cNvSpPr/>
          <p:nvPr/>
        </p:nvSpPr>
        <p:spPr>
          <a:xfrm>
            <a:off x="763587" y="3581400"/>
            <a:ext cx="761682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Docker is a container platform that allows you to separate your application from the underlying infrastructure by bundling up your code and all of its dependencies into a self-contained entity that will run the same on any supported system.</a:t>
            </a:r>
          </a:p>
        </p:txBody>
      </p:sp>
      <p:pic>
        <p:nvPicPr>
          <p:cNvPr id="9" name="Picture 2" descr="https://docs.docker.com/get-started/images/laurel-docker-containers.png">
            <a:extLst>
              <a:ext uri="{FF2B5EF4-FFF2-40B4-BE49-F238E27FC236}">
                <a16:creationId xmlns:a16="http://schemas.microsoft.com/office/drawing/2014/main" id="{8AF0EB50-145F-4AB9-94AB-10A8D0FF6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2" y="228600"/>
            <a:ext cx="5792662" cy="3200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2717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generated with high confidence">
            <a:extLst>
              <a:ext uri="{FF2B5EF4-FFF2-40B4-BE49-F238E27FC236}">
                <a16:creationId xmlns:a16="http://schemas.microsoft.com/office/drawing/2014/main" id="{5C745C60-3666-41B8-8DC3-2B84114ED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56412" y="152400"/>
            <a:ext cx="4419600" cy="3677545"/>
          </a:xfrm>
          <a:prstGeom prst="rect">
            <a:avLst/>
          </a:prstGeom>
        </p:spPr>
      </p:pic>
      <p:pic>
        <p:nvPicPr>
          <p:cNvPr id="3" name="Picture 2" descr="A picture containing cargo container, red, sky&#10;&#10;Description generated with very high confidence">
            <a:extLst>
              <a:ext uri="{FF2B5EF4-FFF2-40B4-BE49-F238E27FC236}">
                <a16:creationId xmlns:a16="http://schemas.microsoft.com/office/drawing/2014/main" id="{50F2CE58-3347-4D42-8F61-58D300E5AC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32012" y="2357520"/>
            <a:ext cx="4339704" cy="32378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F9C2C7-DFF4-44F4-8179-2CC8621AAC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132012" y="838200"/>
            <a:ext cx="4339704" cy="1519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7E1419-5E94-4CD3-9EDB-7DE0D26E9DEC}"/>
              </a:ext>
            </a:extLst>
          </p:cNvPr>
          <p:cNvSpPr txBox="1"/>
          <p:nvPr/>
        </p:nvSpPr>
        <p:spPr>
          <a:xfrm>
            <a:off x="987791" y="7322308"/>
            <a:ext cx="205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s://commons.wikimedia.org/wiki/File:Club-K_MAKS-2011_02.jp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9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47501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generated with high confidence">
            <a:extLst>
              <a:ext uri="{FF2B5EF4-FFF2-40B4-BE49-F238E27FC236}">
                <a16:creationId xmlns:a16="http://schemas.microsoft.com/office/drawing/2014/main" id="{5C745C60-3666-41B8-8DC3-2B84114ED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56412" y="152400"/>
            <a:ext cx="4419600" cy="3677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7E1419-5E94-4CD3-9EDB-7DE0D26E9DEC}"/>
              </a:ext>
            </a:extLst>
          </p:cNvPr>
          <p:cNvSpPr txBox="1"/>
          <p:nvPr/>
        </p:nvSpPr>
        <p:spPr>
          <a:xfrm>
            <a:off x="987791" y="7322308"/>
            <a:ext cx="205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commons.wikimedia.org/wiki/File:Club-K_MAKS-2011_02.jp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EDF98C-B5E0-4378-89A2-BCFF747813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54932" y="914400"/>
            <a:ext cx="5628140" cy="3405025"/>
          </a:xfrm>
          <a:prstGeom prst="rect">
            <a:avLst/>
          </a:prstGeom>
        </p:spPr>
      </p:pic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9CBCC8E-380D-4F34-9FBD-C8DE646F4A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018212" y="2800325"/>
            <a:ext cx="5121540" cy="392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5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1D13BED-DBC3-4653-ADC4-CB971D18B2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1669473"/>
            <a:ext cx="3569677" cy="3200400"/>
          </a:xfrm>
          <a:prstGeom prst="rect">
            <a:avLst/>
          </a:prstGeom>
        </p:spPr>
      </p:pic>
      <p:pic>
        <p:nvPicPr>
          <p:cNvPr id="5" name="Picture 4" descr="A close up of a sign&#10;&#10;Description generated with high confidence">
            <a:extLst>
              <a:ext uri="{FF2B5EF4-FFF2-40B4-BE49-F238E27FC236}">
                <a16:creationId xmlns:a16="http://schemas.microsoft.com/office/drawing/2014/main" id="{41FD98A9-0E18-43A8-BB2D-7106831680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812" y="1669473"/>
            <a:ext cx="3569677" cy="320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02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Containerization is increasingly popular because containers are: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904999"/>
            <a:ext cx="9829799" cy="4114801"/>
          </a:xfrm>
        </p:spPr>
        <p:txBody>
          <a:bodyPr/>
          <a:lstStyle/>
          <a:p>
            <a:r>
              <a:rPr lang="en-US" dirty="0"/>
              <a:t>Flexible: Even the most complex applications can be containerized.</a:t>
            </a:r>
          </a:p>
          <a:p>
            <a:r>
              <a:rPr lang="en-US" dirty="0"/>
              <a:t>Lightweight: Containers leverage and share the host kernel.</a:t>
            </a:r>
          </a:p>
          <a:p>
            <a:r>
              <a:rPr lang="en-US" dirty="0"/>
              <a:t>Interchangeable: You can deploy updates and upgrades on-the-fly.</a:t>
            </a:r>
          </a:p>
          <a:p>
            <a:r>
              <a:rPr lang="en-US" dirty="0"/>
              <a:t>Portable: You can build locally, deploy to the cloud, and run anywhere.</a:t>
            </a:r>
          </a:p>
          <a:p>
            <a:r>
              <a:rPr lang="en-US" dirty="0"/>
              <a:t>Scalable: You can increase and automatically distribute container replicas.</a:t>
            </a:r>
          </a:p>
          <a:p>
            <a:r>
              <a:rPr lang="en-US" dirty="0"/>
              <a:t>Stackable: You can stack services vertically and on-the-fly.</a:t>
            </a:r>
          </a:p>
        </p:txBody>
      </p:sp>
    </p:spTree>
    <p:extLst>
      <p:ext uri="{BB962C8B-B14F-4D97-AF65-F5344CB8AC3E}">
        <p14:creationId xmlns:p14="http://schemas.microsoft.com/office/powerpoint/2010/main" val="118205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154</TotalTime>
  <Words>614</Words>
  <Application>Microsoft Office PowerPoint</Application>
  <PresentationFormat>Custom</PresentationFormat>
  <Paragraphs>96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Arial Unicode MS</vt:lpstr>
      <vt:lpstr>Corbel</vt:lpstr>
      <vt:lpstr>Digital Blue Tunnel 16x9</vt:lpstr>
      <vt:lpstr>Introduction to a Docker</vt:lpstr>
      <vt:lpstr>Learning objectives</vt:lpstr>
      <vt:lpstr>PowerPoint Presentation</vt:lpstr>
      <vt:lpstr>What is Docker?</vt:lpstr>
      <vt:lpstr>PowerPoint Presentation</vt:lpstr>
      <vt:lpstr>PowerPoint Presentation</vt:lpstr>
      <vt:lpstr>PowerPoint Presentation</vt:lpstr>
      <vt:lpstr>PowerPoint Presentation</vt:lpstr>
      <vt:lpstr>Containerization is increasingly popular because containers are:</vt:lpstr>
      <vt:lpstr>Docker architecture</vt:lpstr>
      <vt:lpstr>Docker architecture</vt:lpstr>
      <vt:lpstr>Containers(LXC) aren’t new!  Dockers just made them popular. </vt:lpstr>
      <vt:lpstr>Namespaces:</vt:lpstr>
      <vt:lpstr>Control groups:</vt:lpstr>
      <vt:lpstr>UnionFS:</vt:lpstr>
      <vt:lpstr>Docker Installation</vt:lpstr>
      <vt:lpstr>PowerPoint Presentation</vt:lpstr>
      <vt:lpstr>What is Docker Compose</vt:lpstr>
      <vt:lpstr>How do you create this environment?</vt:lpstr>
      <vt:lpstr>Create the test environment</vt:lpstr>
      <vt:lpstr>Create the test environment</vt:lpstr>
      <vt:lpstr>Tear down the test environment</vt:lpstr>
      <vt:lpstr>Can we do better?</vt:lpstr>
      <vt:lpstr>Docker Compose</vt:lpstr>
      <vt:lpstr>Compose File Preview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 Docker</dc:title>
  <dc:creator>Vadym Kovalenko</dc:creator>
  <cp:lastModifiedBy>Vadym Kovalenko</cp:lastModifiedBy>
  <cp:revision>17</cp:revision>
  <dcterms:created xsi:type="dcterms:W3CDTF">2018-03-12T20:32:13Z</dcterms:created>
  <dcterms:modified xsi:type="dcterms:W3CDTF">2018-03-28T19:49:22Z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